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118D-96F8-4318-A176-91E4BE8F5831}" type="datetimeFigureOut">
              <a:rPr lang="bg-BG" smtClean="0"/>
              <a:t>25.5.2019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054D-A211-47DC-903E-14AC4EFED287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51833720de4f46b9de51e8e9151635a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071538" y="1453582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ПОРТФОЛИО </a:t>
            </a:r>
          </a:p>
          <a:p>
            <a:pPr algn="ctr"/>
            <a:r>
              <a:rPr lang="bg-BG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</a:t>
            </a:r>
            <a:r>
              <a:rPr lang="bg-BG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bg-BG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ЕЛЕНА АНДРЕЕВА</a:t>
            </a:r>
          </a:p>
          <a:p>
            <a:pPr algn="ctr"/>
            <a:r>
              <a:rPr lang="bg-BG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-учител</a:t>
            </a:r>
            <a:endParaRPr lang="bg-BG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072198" y="472024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ДГ “Пролетна дъга”,</a:t>
            </a: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“Бонбони”</a:t>
            </a:r>
          </a:p>
          <a:p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с.Маринка</a:t>
            </a: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6d0a385434433cad5d41834c68b8f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1294" y="4143380"/>
            <a:ext cx="2802705" cy="2714620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571472" y="357166"/>
            <a:ext cx="797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ts val="1200"/>
              </a:spcBef>
            </a:pP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7.ПЕДАГОГИЧЕСКА ДЕЙНОСТ</a:t>
            </a:r>
            <a:endParaRPr lang="bg-BG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57224" y="1142984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latin typeface="Bookman Old Style" pitchFamily="18" charset="0"/>
              </a:rPr>
              <a:t>-Планиране на учебния процес</a:t>
            </a:r>
          </a:p>
          <a:p>
            <a:r>
              <a:rPr lang="bg-BG" sz="2800" dirty="0" smtClean="0">
                <a:latin typeface="Bookman Old Style" pitchFamily="18" charset="0"/>
              </a:rPr>
              <a:t>-Провеждане на обучение по всички </a:t>
            </a:r>
          </a:p>
          <a:p>
            <a:pPr>
              <a:buNone/>
            </a:pPr>
            <a:r>
              <a:rPr lang="bg-BG" sz="2800" dirty="0" smtClean="0">
                <a:latin typeface="Bookman Old Style" pitchFamily="18" charset="0"/>
              </a:rPr>
              <a:t>образователни направления, включени в  учебния план; </a:t>
            </a:r>
          </a:p>
          <a:p>
            <a:r>
              <a:rPr lang="bg-BG" sz="2800" dirty="0" smtClean="0">
                <a:latin typeface="Bookman Old Style" pitchFamily="18" charset="0"/>
              </a:rPr>
              <a:t>-Изграждане на нови знания, умения, отношения и ценности у децата; </a:t>
            </a:r>
          </a:p>
          <a:p>
            <a:r>
              <a:rPr lang="bg-BG" sz="2800" dirty="0" smtClean="0">
                <a:latin typeface="Bookman Old Style" pitchFamily="18" charset="0"/>
              </a:rPr>
              <a:t>-Диагностика, оценяване и </a:t>
            </a:r>
          </a:p>
          <a:p>
            <a:pPr>
              <a:buNone/>
            </a:pPr>
            <a:r>
              <a:rPr lang="bg-BG" sz="2800" dirty="0" smtClean="0">
                <a:latin typeface="Bookman Old Style" pitchFamily="18" charset="0"/>
              </a:rPr>
              <a:t>отчитане на постиженията на </a:t>
            </a:r>
          </a:p>
          <a:p>
            <a:pPr>
              <a:buNone/>
            </a:pPr>
            <a:r>
              <a:rPr lang="bg-BG" sz="2800" dirty="0" smtClean="0">
                <a:latin typeface="Bookman Old Style" pitchFamily="18" charset="0"/>
              </a:rPr>
              <a:t>децата; </a:t>
            </a:r>
          </a:p>
          <a:p>
            <a:r>
              <a:rPr lang="bg-BG" sz="2800" dirty="0" smtClean="0">
                <a:latin typeface="Bookman Old Style" pitchFamily="18" charset="0"/>
              </a:rPr>
              <a:t>-Опазване живота и здравето на децата;</a:t>
            </a:r>
            <a:endParaRPr lang="bg-BG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1928794" y="285728"/>
            <a:ext cx="4458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ts val="1200"/>
              </a:spcBef>
            </a:pP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8.ПОСТИЖЕНИЯ</a:t>
            </a:r>
            <a:endParaRPr lang="bg-BG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Картина 5" descr="DSCN7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429000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DSCN7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79533">
            <a:off x="5968229" y="1004392"/>
            <a:ext cx="3047989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357158" y="135729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II –</a:t>
            </a:r>
            <a:r>
              <a:rPr lang="bg-BG" sz="3200" dirty="0" smtClean="0"/>
              <a:t>място на регионален  ученически конкурс </a:t>
            </a:r>
          </a:p>
          <a:p>
            <a:r>
              <a:rPr lang="bg-BG" sz="3200" dirty="0" smtClean="0"/>
              <a:t>“Водата и Земята” 2019г.</a:t>
            </a:r>
            <a:endParaRPr lang="bg-BG" sz="3200" dirty="0"/>
          </a:p>
        </p:txBody>
      </p:sp>
      <p:pic>
        <p:nvPicPr>
          <p:cNvPr id="10" name="Картина 9" descr="58376456_821910684843281_83534856644187914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37385">
            <a:off x="1149206" y="3473702"/>
            <a:ext cx="2832809" cy="181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Konkur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71678"/>
            <a:ext cx="5786446" cy="4339835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57158" y="428604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ЗАСАЖДАМЕ БЪДЕЩЕ!</a:t>
            </a:r>
          </a:p>
          <a:p>
            <a:r>
              <a:rPr lang="bg-BG" b="1" dirty="0" smtClean="0">
                <a:solidFill>
                  <a:srgbClr val="FF0000"/>
                </a:solidFill>
              </a:rPr>
              <a:t>Една кампания за повече дървета за България, засадени от  децата на България!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57158" y="1857364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  <a:latin typeface="Bookman Old Style" pitchFamily="18" charset="0"/>
              </a:rPr>
              <a:t>30 комплекта за отглеждане на собствено дърво</a:t>
            </a:r>
          </a:p>
          <a:p>
            <a:endParaRPr lang="bg-BG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latin typeface="Bookman Old Style" pitchFamily="18" charset="0"/>
              </a:rPr>
              <a:t>20 дървета за засаждане</a:t>
            </a:r>
            <a:endParaRPr lang="bg-BG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928794" y="285728"/>
            <a:ext cx="447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ts val="1200"/>
              </a:spcBef>
            </a:pP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9.ПРИЛОЖЕНИЯ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Картина 3" descr="IMG-efc3015e587f5e1b918861bb424f2c2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2374">
            <a:off x="5193216" y="1000108"/>
            <a:ext cx="3069142" cy="5463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 descr="60964593_1203746533136986_1074385158561333248_n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 rot="21245936">
            <a:off x="1631297" y="1432511"/>
            <a:ext cx="3079732" cy="440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14348" y="214290"/>
            <a:ext cx="75724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‘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’За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една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усмивка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детските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очи,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бих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дал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всичко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всичко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на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земята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;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бих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преминал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всички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земни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планини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за да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вплета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усмивката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дъгата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За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една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палитра в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детските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очи,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бих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донесъл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прах и от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звeздите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Вълшебства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правят с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техните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бои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децата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нарисували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мечтите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За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едно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хвърчило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детските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очи,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бих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донесъл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вятър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от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житата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;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та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душата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ми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със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тях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да полети -</a:t>
            </a:r>
            <a:b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с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безценните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усмивки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на </a:t>
            </a:r>
            <a:r>
              <a:rPr lang="ru-RU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децата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.’’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/Самсон/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Картина 6" descr="boy-1298788_1280-1024x7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357826"/>
            <a:ext cx="2071702" cy="1412993"/>
          </a:xfrm>
          <a:prstGeom prst="rect">
            <a:avLst/>
          </a:prstGeom>
        </p:spPr>
      </p:pic>
      <p:pic>
        <p:nvPicPr>
          <p:cNvPr id="8" name="Картина 7" descr="boy-1298788_1280-1024x7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429264"/>
            <a:ext cx="2071702" cy="1412993"/>
          </a:xfrm>
          <a:prstGeom prst="rect">
            <a:avLst/>
          </a:prstGeom>
        </p:spPr>
      </p:pic>
      <p:pic>
        <p:nvPicPr>
          <p:cNvPr id="9" name="Картина 8" descr="boy-1298788_1280-1024x7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06318">
            <a:off x="6576418" y="4929146"/>
            <a:ext cx="2214578" cy="1510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714480" y="500042"/>
            <a:ext cx="70723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bg-BG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СЪДЪРЖАНИЕ</a:t>
            </a:r>
          </a:p>
          <a:p>
            <a:pPr indent="-342900">
              <a:spcBef>
                <a:spcPts val="1200"/>
              </a:spcBef>
              <a:buAutoNum type="arabicPeriod"/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ПРЕДСТАВЯНЕ</a:t>
            </a:r>
          </a:p>
          <a:p>
            <a:pPr indent="-342900">
              <a:spcBef>
                <a:spcPts val="1200"/>
              </a:spcBef>
              <a:buAutoNum type="arabicPeriod"/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ОБРАЗОВАНИЕ</a:t>
            </a:r>
          </a:p>
          <a:p>
            <a:pPr indent="-342900">
              <a:spcBef>
                <a:spcPts val="1200"/>
              </a:spcBef>
              <a:buAutoNum type="arabicPeriod"/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ПЕДАГОГИЧЕСКИ СТАЖ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.ПРОФЕСИОНАЛНА КВАЛИФИКАЦИЯ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.ЛИЧНА ФИЛОСОФИЯ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.УЧИТЕЛСКА ФИЛОСОВИЯ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.ПЕДАГОГИЧЕСКА ДЕЙНОСТ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8.ПОСТИЖЕНИЯ</a:t>
            </a:r>
          </a:p>
          <a:p>
            <a:pPr indent="-342900">
              <a:spcBef>
                <a:spcPts val="1200"/>
              </a:spcBef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9.ПРИЛОЖЕНИЯ</a:t>
            </a:r>
            <a:endParaRPr lang="bg-BG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14282" y="500042"/>
            <a:ext cx="95726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1.ПРЕДСТАВЯНЕ</a:t>
            </a:r>
          </a:p>
          <a:p>
            <a:r>
              <a:rPr lang="bg-BG" sz="4400" dirty="0" smtClean="0">
                <a:solidFill>
                  <a:srgbClr val="FF0000"/>
                </a:solidFill>
                <a:latin typeface="Bookman Old Style" pitchFamily="18" charset="0"/>
              </a:rPr>
              <a:t>ИМЕ:</a:t>
            </a:r>
            <a:r>
              <a:rPr lang="bg-BG" sz="4400" dirty="0" smtClean="0">
                <a:latin typeface="Bookman Old Style" pitchFamily="18" charset="0"/>
              </a:rPr>
              <a:t> Елена Петрова Андреева</a:t>
            </a:r>
          </a:p>
          <a:p>
            <a:r>
              <a:rPr lang="bg-BG" sz="4400" dirty="0" smtClean="0">
                <a:solidFill>
                  <a:srgbClr val="FF0000"/>
                </a:solidFill>
                <a:latin typeface="Bookman Old Style" pitchFamily="18" charset="0"/>
              </a:rPr>
              <a:t>АДРЕС:</a:t>
            </a:r>
            <a:r>
              <a:rPr lang="bg-BG" sz="4400" dirty="0" smtClean="0">
                <a:latin typeface="Bookman Old Style" pitchFamily="18" charset="0"/>
              </a:rPr>
              <a:t> с.Маринка</a:t>
            </a:r>
          </a:p>
          <a:p>
            <a:r>
              <a:rPr lang="bg-BG" sz="4400" dirty="0" smtClean="0">
                <a:solidFill>
                  <a:srgbClr val="FF0000"/>
                </a:solidFill>
                <a:latin typeface="Bookman Old Style" pitchFamily="18" charset="0"/>
              </a:rPr>
              <a:t>ДАТА НА РАЖДАНЕ: </a:t>
            </a:r>
            <a:r>
              <a:rPr lang="bg-BG" sz="4400" dirty="0" smtClean="0">
                <a:latin typeface="Bookman Old Style" pitchFamily="18" charset="0"/>
              </a:rPr>
              <a:t>10.</a:t>
            </a:r>
            <a:r>
              <a:rPr lang="bg-BG" sz="4400" dirty="0" err="1" smtClean="0">
                <a:latin typeface="Bookman Old Style" pitchFamily="18" charset="0"/>
              </a:rPr>
              <a:t>10</a:t>
            </a:r>
            <a:r>
              <a:rPr lang="bg-BG" sz="4400" dirty="0" smtClean="0">
                <a:latin typeface="Bookman Old Style" pitchFamily="18" charset="0"/>
              </a:rPr>
              <a:t>.1984г.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Bookman Old Style" pitchFamily="18" charset="0"/>
              </a:rPr>
              <a:t>e-mail:</a:t>
            </a:r>
            <a:r>
              <a:rPr lang="en-US" sz="4400" dirty="0" smtClean="0">
                <a:latin typeface="Bookman Old Style" pitchFamily="18" charset="0"/>
              </a:rPr>
              <a:t> eleandreeva@abv.bg</a:t>
            </a:r>
            <a:endParaRPr lang="bg-BG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71472" y="487025"/>
            <a:ext cx="95726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bg-BG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.ОБРАЗОВАНИЕ</a:t>
            </a:r>
          </a:p>
          <a:p>
            <a:r>
              <a:rPr lang="bg-BG" sz="3200" dirty="0" smtClean="0">
                <a:solidFill>
                  <a:srgbClr val="FF0000"/>
                </a:solidFill>
                <a:latin typeface="Bookman Old Style" pitchFamily="18" charset="0"/>
              </a:rPr>
              <a:t>2005 </a:t>
            </a:r>
            <a:r>
              <a:rPr lang="bg-BG" sz="3200" dirty="0">
                <a:solidFill>
                  <a:srgbClr val="FF0000"/>
                </a:solidFill>
                <a:latin typeface="Bookman Old Style" pitchFamily="18" charset="0"/>
              </a:rPr>
              <a:t>-</a:t>
            </a:r>
            <a:r>
              <a:rPr lang="bg-BG" sz="3200" dirty="0" smtClean="0">
                <a:solidFill>
                  <a:srgbClr val="FF0000"/>
                </a:solidFill>
                <a:latin typeface="Bookman Old Style" pitchFamily="18" charset="0"/>
              </a:rPr>
              <a:t>2009г.</a:t>
            </a:r>
            <a:endParaRPr lang="bg-BG" sz="3200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Бургаски свободен университет</a:t>
            </a:r>
            <a:endParaRPr lang="bg-BG" sz="3200" i="1" dirty="0" smtClean="0"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Журналистика </a:t>
            </a:r>
            <a:r>
              <a:rPr lang="bg-BG" sz="3200" dirty="0">
                <a:latin typeface="Bookman Old Style" pitchFamily="18" charset="0"/>
              </a:rPr>
              <a:t>и българска филология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3200" dirty="0">
                <a:latin typeface="Bookman Old Style" pitchFamily="18" charset="0"/>
              </a:rPr>
              <a:t>Бакалавър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3200" dirty="0">
                <a:latin typeface="Bookman Old Style" pitchFamily="18" charset="0"/>
              </a:rPr>
              <a:t> 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	</a:t>
            </a:r>
            <a:r>
              <a:rPr lang="bg-BG" sz="3200" dirty="0" smtClean="0">
                <a:solidFill>
                  <a:srgbClr val="FF0000"/>
                </a:solidFill>
                <a:latin typeface="Bookman Old Style" pitchFamily="18" charset="0"/>
              </a:rPr>
              <a:t>2017-В </a:t>
            </a:r>
            <a:r>
              <a:rPr lang="bg-BG" sz="3200" dirty="0">
                <a:solidFill>
                  <a:srgbClr val="FF0000"/>
                </a:solidFill>
                <a:latin typeface="Bookman Old Style" pitchFamily="18" charset="0"/>
              </a:rPr>
              <a:t>МОМЕНТА</a:t>
            </a:r>
            <a:endParaRPr lang="bg-BG" sz="3200" i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	Предучилищна </a:t>
            </a:r>
            <a:r>
              <a:rPr lang="bg-BG" sz="3200" dirty="0">
                <a:latin typeface="Bookman Old Style" pitchFamily="18" charset="0"/>
              </a:rPr>
              <a:t>и начална училищна </a:t>
            </a:r>
            <a:r>
              <a:rPr lang="bg-BG" sz="3200" dirty="0" smtClean="0">
                <a:latin typeface="Bookman Old Style" pitchFamily="18" charset="0"/>
              </a:rPr>
              <a:t>	педагогика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	Бургаски </a:t>
            </a:r>
            <a:r>
              <a:rPr lang="bg-BG" sz="3200" dirty="0">
                <a:latin typeface="Bookman Old Style" pitchFamily="18" charset="0"/>
              </a:rPr>
              <a:t>свободен университет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3200" dirty="0" smtClean="0">
                <a:latin typeface="Bookman Old Style" pitchFamily="18" charset="0"/>
              </a:rPr>
              <a:t>	Магистратура</a:t>
            </a:r>
            <a:endParaRPr lang="bg-BG" sz="3200" i="1" dirty="0">
              <a:latin typeface="Bookman Old Style" pitchFamily="18" charset="0"/>
            </a:endParaRPr>
          </a:p>
          <a:p>
            <a:r>
              <a:rPr lang="bg-BG" sz="4400" dirty="0"/>
              <a:t> </a:t>
            </a:r>
            <a:endParaRPr lang="bg-BG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00034" y="357166"/>
            <a:ext cx="8643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3.ПЕДАГОГИЧЕСКИ СТАЖ</a:t>
            </a:r>
          </a:p>
          <a:p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-12.02.2018г.-28.04.2018г.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-240часа педагогически стаж в ДГ ”Златното ключе”, гр.Бургас</a:t>
            </a: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-16.05.2018г.- </a:t>
            </a:r>
            <a:r>
              <a:rPr lang="bg-BG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момента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учител в ДГ ”Пролетна дъга”, с.Маринка, група “Бонбони”</a:t>
            </a:r>
            <a:endParaRPr lang="bg-BG" sz="2400" dirty="0" smtClean="0">
              <a:latin typeface="Bookman Old Style" pitchFamily="18" charset="0"/>
            </a:endParaRPr>
          </a:p>
          <a:p>
            <a:r>
              <a:rPr lang="bg-BG" sz="4400" dirty="0"/>
              <a:t> </a:t>
            </a:r>
            <a:endParaRPr lang="bg-BG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1833720de4f46b9de51e8e9151635a7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00034" y="357166"/>
            <a:ext cx="8643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bg-BG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.ПРОФЕСИОНАЛНА КВАЛИФИКАЦИЯ</a:t>
            </a:r>
          </a:p>
          <a:p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-16.02.2019г.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”Теории и практики в светлината на новостите в системата на предучилищното образование” – Издателство “Просвета-София”</a:t>
            </a:r>
          </a:p>
          <a:p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-20.04.2019г.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“Работа с дигитални устройства в детската градина”-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ORAK ACADEMY</a:t>
            </a:r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bg-BG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63ea518b93f6be2233dfe2ed3a0c64d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987916" y="173086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ts val="1200"/>
              </a:spcBef>
            </a:pP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5.ЛИЧНА ФИЛОСОФИЯ</a:t>
            </a:r>
            <a:endParaRPr lang="bg-BG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785918" y="2500306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“За да бъдеш добър учител,        необходимо е да обичаш  това, което преподаваш, и тези, на които преподаваш”</a:t>
            </a:r>
          </a:p>
          <a:p>
            <a:pPr algn="ctr"/>
            <a:r>
              <a:rPr lang="bg-BG" sz="3200" dirty="0" smtClean="0"/>
              <a:t>                      /В.</a:t>
            </a:r>
            <a:r>
              <a:rPr lang="bg-BG" sz="3200" dirty="0" err="1" smtClean="0"/>
              <a:t>Ключевски</a:t>
            </a:r>
            <a:r>
              <a:rPr lang="bg-BG" sz="3200" dirty="0" smtClean="0"/>
              <a:t>/</a:t>
            </a:r>
            <a:endParaRPr lang="bg-BG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2f85af1e165b8268c2924c25a7734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785786" y="35716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1200"/>
              </a:spcBef>
            </a:pP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6.УЧИТЕЛСКА ФИЛОСОВИЯ</a:t>
            </a:r>
            <a:endParaRPr lang="bg-BG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57158" y="1357298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Bookman Old Style" pitchFamily="18" charset="0"/>
              </a:rPr>
              <a:t>Играй, забавлявай се, учи!</a:t>
            </a:r>
          </a:p>
          <a:p>
            <a:r>
              <a:rPr lang="bg-BG" sz="2000" dirty="0" smtClean="0">
                <a:latin typeface="Bookman Old Style" pitchFamily="18" charset="0"/>
              </a:rPr>
              <a:t>Изграждането на доверие  в децата и родителите е най-важното, за да могат те да се чувстват щастливи и спокойни.</a:t>
            </a:r>
          </a:p>
          <a:p>
            <a:r>
              <a:rPr lang="bg-BG" sz="2000" dirty="0" smtClean="0">
                <a:latin typeface="Bookman Old Style" pitchFamily="18" charset="0"/>
              </a:rPr>
              <a:t>Предвид нагледно образното мислене на децата в този период,  за да изпълним целите на програмната система, наблягаме най вече на наблюденията, демонстрациите и игрите.</a:t>
            </a:r>
            <a:endParaRPr lang="bg-BG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По избор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1376</TotalTime>
  <Words>331</Words>
  <Application>Microsoft Office PowerPoint</Application>
  <PresentationFormat>Презентация на цял екран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38</cp:revision>
  <dcterms:created xsi:type="dcterms:W3CDTF">2019-05-25T06:25:48Z</dcterms:created>
  <dcterms:modified xsi:type="dcterms:W3CDTF">2019-05-26T05:22:12Z</dcterms:modified>
</cp:coreProperties>
</file>